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DDB849-A189-4FA5-A309-783D113398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E74D880-2016-48E9-B513-3BF316DD83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91C5E3-68BD-4DC0-8460-1092649CD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131138-15F6-4494-B85A-423E51E8C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DE11E1-504C-410E-B6B2-02FCD797E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986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3624FD-3B0C-493E-9E99-C912E807D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15950B-0227-410B-AC54-10E077672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ACE704-AC5B-4B7F-A3F5-D69BC779E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54AEDC-85D1-400D-8099-0B09B7B2D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48DA61-2DED-4FC5-91C1-B87F01BEE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026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0FD3F5-7D39-462D-9FBC-13F2DD881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F80EFB-A5B0-44E3-B689-4BD0BF253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FDB413-27F0-48EF-A187-6D081A31D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E77B13-5E37-4236-A875-40C261F47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686119B-FA74-4D1F-90A0-2E2113C3D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040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B40A5B-BF5F-4C9B-B251-176AEE893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3F3791-1943-409F-BC44-D5CF694A1E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B72BEC7-BD7B-4378-A2E1-34876E6A45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9B5EF5-08AA-4B75-A324-CEF5432A1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4F470F4-39A4-415B-A482-B6EB24720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B5A6ED2-7BFC-4AC7-8CE4-72E497C21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567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36305A-4098-4701-9D29-1CCA1C5D9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A22E06-2DA3-475F-ACA9-E550C54B4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019960B-6BF9-4D0A-A221-AF99E0D27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1FDBF8-EBC7-49ED-8AD2-C068A72915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EABADF9-B490-42D4-A9A1-2C6E91A6DC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3892EE0-8793-4F14-A25B-4E48B8793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BEADBD-830B-4981-9C9B-181B11226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13CD7BD-D2F1-4283-8057-B251A7A17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509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7BB20-4F05-4A79-B264-02FCFA376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B10F553-489E-4869-89F7-D61675765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87DC3ED-EA0A-4123-AF15-2F5E24887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8C9F895-BF1C-4B7E-9397-4F20C9997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588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F3364CF-BBBD-448E-A301-B6CDF0DCD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BA9C210-36D2-4FD1-9529-31B2F2825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7886F65-9BCC-4A23-B4C3-4FEA322DC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080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D027DA-CF89-4D0E-A051-86A33EE32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9F3207-B346-4758-862E-F35B5C754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04F7D8F-9B09-4F48-988C-429C7DAA2E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C8DCD7-4BA3-4505-9F95-B5F46666E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E17FD0D-F059-4EED-8D94-BCC185EC1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8321C72-F7F4-4472-9CAA-0BDF5E6CD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40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3D7590-034A-45CB-BCBE-30E46C71F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7777E72-17BC-449D-9FE9-1D29C26BAE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1A1538-55B2-4A3C-B050-1DAD717BB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850FE3-5EC8-46F2-8437-A94D3A2E7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CFCF83-2D06-4AC8-A72B-94C590EB8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11FE22-5D19-48FA-8C95-46D1B0793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21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BE27B7-6195-4058-93A9-53F88CF21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1AC759-C529-4C8E-B740-48E23A0432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AC14EC-6C60-4EF8-BA2F-E73FB107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9DD248-6E87-474E-A2FE-AF915E0AE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311435-3CD4-457D-8260-179909CCD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544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90A749-8162-49EA-91FB-F82096AD5E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96FCDE9-7917-4AD5-8C2C-93441512EB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0D6068-ABA9-44B3-8D65-9C3B1CA04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B49616-78E8-4DA9-902A-07DB975A5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C28452-1586-4A24-A887-295F134D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493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505AE0-7501-499D-BE5B-33090C2D8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55BE38-FD88-4031-9A88-90DBF8E05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D1CD22-4E1D-4E9A-9097-D7D290B73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33AB8-0EF1-4DC9-B838-C713E5B25A43}" type="datetimeFigureOut">
              <a:rPr lang="ru-RU" smtClean="0"/>
              <a:t>22.09.2026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8C4129-CDEB-4B8B-8545-6693770482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A89DC0-AA18-44D7-B344-D3068A42D7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ED2B6-5F67-4F16-9782-D74A37D07F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946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0BDDB3E-7787-4A07-AFB8-F73D908E4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345" y="195649"/>
            <a:ext cx="3855284" cy="6116374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D0EEBDDC-11AE-44C2-91A9-5DDD48045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429674"/>
              </p:ext>
            </p:extLst>
          </p:nvPr>
        </p:nvGraphicFramePr>
        <p:xfrm>
          <a:off x="118371" y="195649"/>
          <a:ext cx="8040208" cy="25657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5306">
                  <a:extLst>
                    <a:ext uri="{9D8B030D-6E8A-4147-A177-3AD203B41FA5}">
                      <a16:colId xmlns:a16="http://schemas.microsoft.com/office/drawing/2014/main" val="1921129615"/>
                    </a:ext>
                  </a:extLst>
                </a:gridCol>
                <a:gridCol w="1099631">
                  <a:extLst>
                    <a:ext uri="{9D8B030D-6E8A-4147-A177-3AD203B41FA5}">
                      <a16:colId xmlns:a16="http://schemas.microsoft.com/office/drawing/2014/main" val="829668349"/>
                    </a:ext>
                  </a:extLst>
                </a:gridCol>
                <a:gridCol w="4067188">
                  <a:extLst>
                    <a:ext uri="{9D8B030D-6E8A-4147-A177-3AD203B41FA5}">
                      <a16:colId xmlns:a16="http://schemas.microsoft.com/office/drawing/2014/main" val="3788658039"/>
                    </a:ext>
                  </a:extLst>
                </a:gridCol>
                <a:gridCol w="426128">
                  <a:extLst>
                    <a:ext uri="{9D8B030D-6E8A-4147-A177-3AD203B41FA5}">
                      <a16:colId xmlns:a16="http://schemas.microsoft.com/office/drawing/2014/main" val="2732517514"/>
                    </a:ext>
                  </a:extLst>
                </a:gridCol>
                <a:gridCol w="1091955">
                  <a:extLst>
                    <a:ext uri="{9D8B030D-6E8A-4147-A177-3AD203B41FA5}">
                      <a16:colId xmlns:a16="http://schemas.microsoft.com/office/drawing/2014/main" val="974461122"/>
                    </a:ext>
                  </a:extLst>
                </a:gridCol>
              </a:tblGrid>
              <a:tr h="3715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</a:rPr>
                        <a:t>Наименование закупаемых работ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>
                          <a:effectLst/>
                        </a:rPr>
                        <a:t>Наименование мебели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</a:rPr>
                        <a:t>Краткая характеристика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</a:rPr>
                        <a:t>количество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</a:rPr>
                        <a:t>срок выполнения работ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extLst>
                  <a:ext uri="{0D108BD9-81ED-4DB2-BD59-A6C34878D82A}">
                    <a16:rowId xmlns:a16="http://schemas.microsoft.com/office/drawing/2014/main" val="712531785"/>
                  </a:ext>
                </a:extLst>
              </a:tr>
              <a:tr h="185788">
                <a:tc rowSpan="11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Работы по изготовлению мебели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rowSpan="11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Полка напольная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Угловая полка 7-ярусная Г-образная в стиле loft.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rowSpan="11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 шт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rowSpan="11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30 календарных дней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extLst>
                  <a:ext uri="{0D108BD9-81ED-4DB2-BD59-A6C34878D82A}">
                    <a16:rowId xmlns:a16="http://schemas.microsoft.com/office/drawing/2014/main" val="3442496042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Материал: дерево + металл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66195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Длина: 800 мм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319113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Ширина: 700 мм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775203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Высота: 2000 мм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323628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7 секций, расстояние между секциями 300 мм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4082502"/>
                  </a:ext>
                </a:extLst>
              </a:tr>
              <a:tr h="3362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Материал основания: металлический профиль 25х25х2,5 мм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014690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Цвет основания: темный (по согласованию с заказчиком)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64800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Материал полок: ЛДСП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378824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Толщина полок: 16 мм.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67750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Цвет полок: светлый (по согласованию с заказчиком)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804480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43A37D-9C5B-4838-A92A-D11237AD7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462" y="3429000"/>
            <a:ext cx="3846388" cy="202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15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0BDDB3E-7787-4A07-AFB8-F73D908E4B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345" y="195649"/>
            <a:ext cx="3855284" cy="6116374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D0EEBDDC-11AE-44C2-91A9-5DDD48045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695624"/>
              </p:ext>
            </p:extLst>
          </p:nvPr>
        </p:nvGraphicFramePr>
        <p:xfrm>
          <a:off x="118371" y="195649"/>
          <a:ext cx="8099974" cy="25472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65381">
                  <a:extLst>
                    <a:ext uri="{9D8B030D-6E8A-4147-A177-3AD203B41FA5}">
                      <a16:colId xmlns:a16="http://schemas.microsoft.com/office/drawing/2014/main" val="1921129615"/>
                    </a:ext>
                  </a:extLst>
                </a:gridCol>
                <a:gridCol w="948730">
                  <a:extLst>
                    <a:ext uri="{9D8B030D-6E8A-4147-A177-3AD203B41FA5}">
                      <a16:colId xmlns:a16="http://schemas.microsoft.com/office/drawing/2014/main" val="829668349"/>
                    </a:ext>
                  </a:extLst>
                </a:gridCol>
                <a:gridCol w="4336990">
                  <a:extLst>
                    <a:ext uri="{9D8B030D-6E8A-4147-A177-3AD203B41FA5}">
                      <a16:colId xmlns:a16="http://schemas.microsoft.com/office/drawing/2014/main" val="3788658039"/>
                    </a:ext>
                  </a:extLst>
                </a:gridCol>
                <a:gridCol w="527676">
                  <a:extLst>
                    <a:ext uri="{9D8B030D-6E8A-4147-A177-3AD203B41FA5}">
                      <a16:colId xmlns:a16="http://schemas.microsoft.com/office/drawing/2014/main" val="2732517514"/>
                    </a:ext>
                  </a:extLst>
                </a:gridCol>
                <a:gridCol w="921197">
                  <a:extLst>
                    <a:ext uri="{9D8B030D-6E8A-4147-A177-3AD203B41FA5}">
                      <a16:colId xmlns:a16="http://schemas.microsoft.com/office/drawing/2014/main" val="974461122"/>
                    </a:ext>
                  </a:extLst>
                </a:gridCol>
              </a:tblGrid>
              <a:tr h="3715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dirty="0" err="1">
                          <a:effectLst/>
                        </a:rPr>
                        <a:t>Сатып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алынатын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жұмыстардың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атауы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dirty="0" err="1">
                          <a:effectLst/>
                        </a:rPr>
                        <a:t>Жиһаздың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атауы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dirty="0" err="1">
                          <a:effectLst/>
                        </a:rPr>
                        <a:t>Қысқаша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сипаттама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Саны</a:t>
                      </a: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dirty="0" err="1">
                          <a:effectLst/>
                        </a:rPr>
                        <a:t>жұмыстарды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орындау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мерзімі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289" marR="9289" marT="9289" marB="0" anchor="ctr"/>
                </a:tc>
                <a:extLst>
                  <a:ext uri="{0D108BD9-81ED-4DB2-BD59-A6C34878D82A}">
                    <a16:rowId xmlns:a16="http://schemas.microsoft.com/office/drawing/2014/main" val="712531785"/>
                  </a:ext>
                </a:extLst>
              </a:tr>
              <a:tr h="185788">
                <a:tc rowSpan="11">
                  <a:txBody>
                    <a:bodyPr/>
                    <a:lstStyle/>
                    <a:p>
                      <a:pPr algn="l" fontAlgn="ctr"/>
                      <a:r>
                        <a:rPr lang="ru-RU" sz="1400" dirty="0" err="1">
                          <a:effectLst/>
                        </a:rPr>
                        <a:t>Жиһаз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жасау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бойынша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жұмыстар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rowSpan="11">
                  <a:txBody>
                    <a:bodyPr/>
                    <a:lstStyle/>
                    <a:p>
                      <a:pPr algn="l" fontAlgn="ctr"/>
                      <a:r>
                        <a:rPr lang="ru-RU" sz="1400" dirty="0">
                          <a:effectLst/>
                        </a:rPr>
                        <a:t>Еден </a:t>
                      </a:r>
                      <a:r>
                        <a:rPr lang="ru-RU" sz="1400" dirty="0" err="1">
                          <a:effectLst/>
                        </a:rPr>
                        <a:t>сөресі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АтауыЛофт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стиліндегі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Г-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тәрізді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деңгейлі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бұрыштық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сөре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rowSpan="11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 шт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tc rowSpan="11">
                  <a:txBody>
                    <a:bodyPr/>
                    <a:lstStyle/>
                    <a:p>
                      <a:pPr algn="ctr" fontAlgn="ctr"/>
                      <a:r>
                        <a:rPr lang="ru-RU" sz="1400" dirty="0">
                          <a:effectLst/>
                        </a:rPr>
                        <a:t>30 </a:t>
                      </a:r>
                      <a:r>
                        <a:rPr lang="ru-RU" sz="1400" dirty="0" err="1">
                          <a:effectLst/>
                        </a:rPr>
                        <a:t>күнтізбелік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күн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289" marR="9289" marT="9289" marB="0" anchor="ctr"/>
                </a:tc>
                <a:extLst>
                  <a:ext uri="{0D108BD9-81ED-4DB2-BD59-A6C34878D82A}">
                    <a16:rowId xmlns:a16="http://schemas.microsoft.com/office/drawing/2014/main" val="3442496042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МатериалыАғаш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+ металл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66195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Ұзындығы800 мм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319113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Ені700 мм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775203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Биіктігі2000 мм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323628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Құрылымы7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бөлім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(секция),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бөлімдер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арасындағы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қашықтық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300 мм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4082502"/>
                  </a:ext>
                </a:extLst>
              </a:tr>
              <a:tr h="1121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Негізінің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материалыМеталл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профиль 25x25x2,5 мм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014690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Негізінің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түсіҚою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түс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тапсырыс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берушімен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келісім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бойынша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64800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Сөрелердің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материалыЛДСП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ламинатталған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ДСП)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378824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Сөрелердің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қалыңдығы16 мм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67750"/>
                  </a:ext>
                </a:extLst>
              </a:tr>
              <a:tr h="1857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Сөрелердің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түсіАшық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түс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тапсырыс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берушімен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келісім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бойынша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1804480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43A37D-9C5B-4838-A92A-D11237AD7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462" y="3513919"/>
            <a:ext cx="3846388" cy="202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037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173</Words>
  <Application>Microsoft Office PowerPoint</Application>
  <PresentationFormat>Широкоэкранный</PresentationFormat>
  <Paragraphs>40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7</cp:revision>
  <dcterms:created xsi:type="dcterms:W3CDTF">2026-09-21T11:55:44Z</dcterms:created>
  <dcterms:modified xsi:type="dcterms:W3CDTF">2026-09-22T04:46:56Z</dcterms:modified>
</cp:coreProperties>
</file>