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65" r:id="rId4"/>
    <p:sldId id="266" r:id="rId5"/>
    <p:sldId id="267" r:id="rId6"/>
    <p:sldId id="268"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3" d="100"/>
          <a:sy n="153" d="100"/>
        </p:scale>
        <p:origin x="203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B4C71EC6-210F-42DE-9C53-41977AD35B3D}" type="datetimeFigureOut">
              <a:rPr lang="ru-RU" smtClean="0"/>
              <a:pPr/>
              <a:t>13.10.2026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13.10.2026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tretch>
            <a:fillRect/>
          </a:stretch>
        </p:blipFill>
        <p:spPr>
          <a:xfrm>
            <a:off x="0" y="0"/>
            <a:ext cx="9143999" cy="5085184"/>
          </a:xfrm>
          <a:prstGeom prst="rect">
            <a:avLst/>
          </a:prstGeom>
        </p:spPr>
      </p:pic>
      <p:sp>
        <p:nvSpPr>
          <p:cNvPr id="4" name="Прямоугольник 3"/>
          <p:cNvSpPr/>
          <p:nvPr/>
        </p:nvSpPr>
        <p:spPr>
          <a:xfrm>
            <a:off x="0" y="5085184"/>
            <a:ext cx="9143999" cy="17728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latin typeface="Times New Roman" pitchFamily="18" charset="0"/>
                <a:cs typeface="Times New Roman" pitchFamily="18" charset="0"/>
              </a:rPr>
              <a:t>«</a:t>
            </a:r>
            <a:r>
              <a:rPr lang="ru-RU" b="1" dirty="0" err="1">
                <a:solidFill>
                  <a:schemeClr val="tx1"/>
                </a:solidFill>
                <a:latin typeface="Times New Roman" pitchFamily="18" charset="0"/>
                <a:cs typeface="Times New Roman" pitchFamily="18" charset="0"/>
              </a:rPr>
              <a:t>Қазақстан</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Республикасының</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мемлекеттік</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рәміздері</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жиһаздық</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стендінің</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техникалық</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сипаттамасы</a:t>
            </a:r>
            <a:endParaRPr lang="ru-RU" dirty="0">
              <a:solidFill>
                <a:schemeClr val="tx1"/>
              </a:solidFill>
              <a:latin typeface="Times New Roman" pitchFamily="18" charset="0"/>
              <a:cs typeface="Times New Roman" pitchFamily="18" charset="0"/>
            </a:endParaRPr>
          </a:p>
          <a:p>
            <a:r>
              <a:rPr lang="ru-RU" b="1" dirty="0">
                <a:solidFill>
                  <a:schemeClr val="tx1"/>
                </a:solidFill>
                <a:latin typeface="Times New Roman" pitchFamily="18" charset="0"/>
                <a:cs typeface="Times New Roman" pitchFamily="18" charset="0"/>
              </a:rPr>
              <a:t>1. </a:t>
            </a:r>
            <a:r>
              <a:rPr lang="ru-RU" b="1" dirty="0" err="1">
                <a:solidFill>
                  <a:schemeClr val="tx1"/>
                </a:solidFill>
                <a:latin typeface="Times New Roman" pitchFamily="18" charset="0"/>
                <a:cs typeface="Times New Roman" pitchFamily="18" charset="0"/>
              </a:rPr>
              <a:t>Бұйымның</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мақсаты</a:t>
            </a:r>
            <a:endParaRPr lang="ru-RU" dirty="0">
              <a:solidFill>
                <a:schemeClr val="tx1"/>
              </a:solidFill>
              <a:latin typeface="Times New Roman" pitchFamily="18" charset="0"/>
              <a:cs typeface="Times New Roman" pitchFamily="18" charset="0"/>
            </a:endParaRPr>
          </a:p>
          <a:p>
            <a:r>
              <a:rPr lang="ru-RU" dirty="0" err="1">
                <a:solidFill>
                  <a:schemeClr val="tx1"/>
                </a:solidFill>
                <a:latin typeface="Times New Roman" pitchFamily="18" charset="0"/>
                <a:cs typeface="Times New Roman" pitchFamily="18" charset="0"/>
              </a:rPr>
              <a:t>Жиһаздық</a:t>
            </a:r>
            <a:r>
              <a:rPr lang="ru-RU" dirty="0">
                <a:solidFill>
                  <a:schemeClr val="tx1"/>
                </a:solidFill>
                <a:latin typeface="Times New Roman" pitchFamily="18" charset="0"/>
                <a:cs typeface="Times New Roman" pitchFamily="18" charset="0"/>
              </a:rPr>
              <a:t> стенд </a:t>
            </a:r>
            <a:r>
              <a:rPr lang="ru-RU" dirty="0" err="1">
                <a:solidFill>
                  <a:schemeClr val="tx1"/>
                </a:solidFill>
                <a:latin typeface="Times New Roman" pitchFamily="18" charset="0"/>
                <a:cs typeface="Times New Roman" pitchFamily="18" charset="0"/>
              </a:rPr>
              <a:t>Қазақстан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Республикасының</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мемлекеттік</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рәміздерін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Мемлекеттік</a:t>
            </a:r>
            <a:r>
              <a:rPr lang="ru-RU" dirty="0">
                <a:solidFill>
                  <a:schemeClr val="tx1"/>
                </a:solidFill>
                <a:latin typeface="Times New Roman" pitchFamily="18" charset="0"/>
                <a:cs typeface="Times New Roman" pitchFamily="18" charset="0"/>
              </a:rPr>
              <a:t> Ту мен </a:t>
            </a:r>
            <a:r>
              <a:rPr lang="ru-RU" dirty="0" err="1">
                <a:solidFill>
                  <a:schemeClr val="tx1"/>
                </a:solidFill>
                <a:latin typeface="Times New Roman" pitchFamily="18" charset="0"/>
                <a:cs typeface="Times New Roman" pitchFamily="18" charset="0"/>
              </a:rPr>
              <a:t>Елтаңбаны</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Мемлекеттік</a:t>
            </a:r>
            <a:r>
              <a:rPr lang="ru-RU" dirty="0">
                <a:solidFill>
                  <a:schemeClr val="tx1"/>
                </a:solidFill>
                <a:latin typeface="Times New Roman" pitchFamily="18" charset="0"/>
                <a:cs typeface="Times New Roman" pitchFamily="18" charset="0"/>
              </a:rPr>
              <a:t> Гимн </a:t>
            </a:r>
            <a:r>
              <a:rPr lang="ru-RU" dirty="0" err="1">
                <a:solidFill>
                  <a:schemeClr val="tx1"/>
                </a:solidFill>
                <a:latin typeface="Times New Roman" pitchFamily="18" charset="0"/>
                <a:cs typeface="Times New Roman" pitchFamily="18" charset="0"/>
              </a:rPr>
              <a:t>мәтінін</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және</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ақпараттық</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материалдарды</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орналастыруға</a:t>
            </a:r>
            <a:r>
              <a:rPr lang="ru-RU" dirty="0">
                <a:solidFill>
                  <a:schemeClr val="tx1"/>
                </a:solidFill>
                <a:latin typeface="Times New Roman" pitchFamily="18" charset="0"/>
                <a:cs typeface="Times New Roman" pitchFamily="18" charset="0"/>
              </a:rPr>
              <a:t> </a:t>
            </a:r>
            <a:r>
              <a:rPr lang="ru-RU" dirty="0" err="1">
                <a:solidFill>
                  <a:schemeClr val="tx1"/>
                </a:solidFill>
                <a:latin typeface="Times New Roman" pitchFamily="18" charset="0"/>
                <a:cs typeface="Times New Roman" pitchFamily="18" charset="0"/>
              </a:rPr>
              <a:t>арналған</a:t>
            </a:r>
            <a:r>
              <a:rPr lang="ru-RU" dirty="0">
                <a:solidFill>
                  <a:schemeClr val="tx1"/>
                </a:solidFill>
                <a:latin typeface="Times New Roman" pitchFamily="18" charset="0"/>
                <a:cs typeface="Times New Roman" pitchFamily="18" charset="0"/>
              </a:rPr>
              <a:t>.</a:t>
            </a:r>
          </a:p>
        </p:txBody>
      </p:sp>
    </p:spTree>
    <p:extLst>
      <p:ext uri="{BB962C8B-B14F-4D97-AF65-F5344CB8AC3E}">
        <p14:creationId xmlns:p14="http://schemas.microsoft.com/office/powerpoint/2010/main" val="658644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94722"/>
          </a:xfrm>
        </p:spPr>
        <p:txBody>
          <a:bodyPr>
            <a:normAutofit/>
          </a:bodyPr>
          <a:lstStyle/>
          <a:p>
            <a:pPr algn="l"/>
            <a:r>
              <a:rPr lang="ru-RU" sz="1600" b="1" dirty="0">
                <a:latin typeface="Times New Roman" pitchFamily="18" charset="0"/>
                <a:cs typeface="Times New Roman" pitchFamily="18" charset="0"/>
              </a:rPr>
              <a:t>2. </a:t>
            </a:r>
            <a:r>
              <a:rPr lang="ru-RU" sz="1600" b="1" dirty="0" err="1">
                <a:latin typeface="Times New Roman" pitchFamily="18" charset="0"/>
                <a:cs typeface="Times New Roman" pitchFamily="18" charset="0"/>
              </a:rPr>
              <a:t>Ұсынылатын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жалпы</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өлшемдері</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Ұзындығы</a:t>
            </a:r>
            <a:r>
              <a:rPr lang="ru-RU" sz="1600" dirty="0">
                <a:latin typeface="Times New Roman" pitchFamily="18" charset="0"/>
                <a:cs typeface="Times New Roman" pitchFamily="18" charset="0"/>
              </a:rPr>
              <a:t>: </a:t>
            </a:r>
            <a:r>
              <a:rPr lang="en-US" sz="1600" dirty="0">
                <a:latin typeface="Times New Roman" pitchFamily="18" charset="0"/>
                <a:cs typeface="Times New Roman" pitchFamily="18" charset="0"/>
              </a:rPr>
              <a:t>4</a:t>
            </a:r>
            <a:r>
              <a:rPr lang="ru-RU" sz="1600" dirty="0">
                <a:latin typeface="Times New Roman" pitchFamily="18" charset="0"/>
                <a:cs typeface="Times New Roman" pitchFamily="18" charset="0"/>
              </a:rPr>
              <a:t>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Биіктігі</a:t>
            </a:r>
            <a:r>
              <a:rPr lang="ru-RU" sz="1600" dirty="0">
                <a:latin typeface="Times New Roman" pitchFamily="18" charset="0"/>
                <a:cs typeface="Times New Roman" pitchFamily="18" charset="0"/>
              </a:rPr>
              <a:t>: </a:t>
            </a:r>
            <a:r>
              <a:rPr lang="en-US" sz="1600" dirty="0">
                <a:latin typeface="Times New Roman" pitchFamily="18" charset="0"/>
                <a:cs typeface="Times New Roman" pitchFamily="18" charset="0"/>
              </a:rPr>
              <a:t>3</a:t>
            </a:r>
            <a:r>
              <a:rPr lang="ru-RU" sz="1600" dirty="0">
                <a:latin typeface="Times New Roman" pitchFamily="18" charset="0"/>
                <a:cs typeface="Times New Roman" pitchFamily="18" charset="0"/>
              </a:rPr>
              <a:t>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Тереңдігі</a:t>
            </a:r>
            <a:r>
              <a:rPr lang="ru-RU" sz="1600" dirty="0">
                <a:latin typeface="Times New Roman" pitchFamily="18" charset="0"/>
                <a:cs typeface="Times New Roman" pitchFamily="18" charset="0"/>
              </a:rPr>
              <a:t>: 450–500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Төменгі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тұғырының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биіктігі</a:t>
            </a:r>
            <a:r>
              <a:rPr lang="ru-RU" sz="1600" dirty="0">
                <a:latin typeface="Times New Roman" pitchFamily="18" charset="0"/>
                <a:cs typeface="Times New Roman" pitchFamily="18" charset="0"/>
              </a:rPr>
              <a:t>: 180–200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Жоғарғы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маңдайшаның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биіктігі</a:t>
            </a:r>
            <a:r>
              <a:rPr lang="ru-RU" sz="1600" dirty="0">
                <a:latin typeface="Times New Roman" pitchFamily="18" charset="0"/>
                <a:cs typeface="Times New Roman" pitchFamily="18" charset="0"/>
              </a:rPr>
              <a:t>: 250–300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Орталық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бөлімнің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ені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шамамен</a:t>
            </a:r>
            <a:r>
              <a:rPr lang="ru-RU" sz="1600" dirty="0">
                <a:latin typeface="Times New Roman" pitchFamily="18" charset="0"/>
                <a:cs typeface="Times New Roman" pitchFamily="18" charset="0"/>
              </a:rPr>
              <a:t> 900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Екі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бүйірлік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ақпараттық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бөлімнің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ені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әрқайсысы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шамамен</a:t>
            </a:r>
            <a:r>
              <a:rPr lang="ru-RU" sz="1600" dirty="0">
                <a:latin typeface="Times New Roman" pitchFamily="18" charset="0"/>
                <a:cs typeface="Times New Roman" pitchFamily="18" charset="0"/>
              </a:rPr>
              <a:t> 750 мм</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Ту </a:t>
            </a:r>
            <a:r>
              <a:rPr lang="ru-RU" sz="1600" dirty="0" err="1">
                <a:latin typeface="Times New Roman" pitchFamily="18" charset="0"/>
                <a:cs typeface="Times New Roman" pitchFamily="18" charset="0"/>
              </a:rPr>
              <a:t>орналастыратын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бөліктің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ені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кемінде</a:t>
            </a:r>
            <a:r>
              <a:rPr lang="ru-RU" sz="1600" dirty="0">
                <a:latin typeface="Times New Roman" pitchFamily="18" charset="0"/>
                <a:cs typeface="Times New Roman" pitchFamily="18" charset="0"/>
              </a:rPr>
              <a:t> 350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Өлшемдер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тапсырыс</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берушінің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үй-жайына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жүргізілген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нақты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өлшеу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нәтижесі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бойынша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нақтыланады</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b="1" dirty="0">
                <a:latin typeface="Times New Roman" pitchFamily="18" charset="0"/>
                <a:cs typeface="Times New Roman" pitchFamily="18" charset="0"/>
              </a:rPr>
              <a:t>3. </a:t>
            </a:r>
            <a:r>
              <a:rPr lang="ru-RU" sz="1600" b="1" dirty="0" err="1">
                <a:latin typeface="Times New Roman" pitchFamily="18" charset="0"/>
                <a:cs typeface="Times New Roman" pitchFamily="18" charset="0"/>
              </a:rPr>
              <a:t>Құрылымы</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Стенд </a:t>
            </a:r>
            <a:r>
              <a:rPr lang="ru-RU" sz="1600" dirty="0" err="1">
                <a:latin typeface="Times New Roman" pitchFamily="18" charset="0"/>
                <a:cs typeface="Times New Roman" pitchFamily="18" charset="0"/>
              </a:rPr>
              <a:t>келесі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бөліктерден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тұрады</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Ою-өрнекпен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безендірілген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төменгі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тұғыр</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Мемлекеттік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рәміздердің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атауы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жазылған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жоғарғы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маңдайша</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Мемлекеттік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Туға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арналған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орын</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Мемлекеттік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Елтаңба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орналасатын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орталық</a:t>
            </a:r>
            <a:r>
              <a:rPr lang="ru-RU" sz="1600" dirty="0">
                <a:latin typeface="Times New Roman" pitchFamily="18" charset="0"/>
                <a:cs typeface="Times New Roman" pitchFamily="18" charset="0"/>
              </a:rPr>
              <a:t> панель.</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Қазақстан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Республикасының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Мемлекеттік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туралы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ақпараттық</a:t>
            </a:r>
            <a:r>
              <a:rPr lang="ru-RU" sz="1600" dirty="0">
                <a:latin typeface="Times New Roman" pitchFamily="18" charset="0"/>
                <a:cs typeface="Times New Roman" pitchFamily="18" charset="0"/>
              </a:rPr>
              <a:t> панель.</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Қазақстан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Республикасының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Мемлекеттік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Елтаңбасы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туралы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ақпараттық</a:t>
            </a:r>
            <a:r>
              <a:rPr lang="ru-RU" sz="1600" dirty="0">
                <a:latin typeface="Times New Roman" pitchFamily="18" charset="0"/>
                <a:cs typeface="Times New Roman" pitchFamily="18" charset="0"/>
              </a:rPr>
              <a:t> панель.</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Қазақстан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Республикасының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Мемлекеттік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Гимні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орналасатын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ақпараттық</a:t>
            </a:r>
            <a:r>
              <a:rPr lang="ru-RU" sz="1600" dirty="0">
                <a:latin typeface="Times New Roman" pitchFamily="18" charset="0"/>
                <a:cs typeface="Times New Roman" pitchFamily="18" charset="0"/>
              </a:rPr>
              <a:t> панель.</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Төрт</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сәндік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бағана</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Конституцияны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немесе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ақпараттық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кітапты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орналастыруға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арналған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орталық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тұғыр</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Жасырын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электр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сымдары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және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жарықтандыру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жүйесі</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Конструкция </a:t>
            </a:r>
            <a:r>
              <a:rPr lang="ru-RU" sz="1600" dirty="0" err="1">
                <a:latin typeface="Times New Roman" pitchFamily="18" charset="0"/>
                <a:cs typeface="Times New Roman" pitchFamily="18" charset="0"/>
              </a:rPr>
              <a:t>модульдік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түрде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дайындалып</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орнатылатын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жерде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құрастырылуы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тиіс</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spTree>
    <p:extLst>
      <p:ext uri="{BB962C8B-B14F-4D97-AF65-F5344CB8AC3E}">
        <p14:creationId xmlns:p14="http://schemas.microsoft.com/office/powerpoint/2010/main" val="2951028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22714"/>
          </a:xfrm>
        </p:spPr>
        <p:txBody>
          <a:bodyPr>
            <a:noAutofit/>
          </a:bodyPr>
          <a:lstStyle/>
          <a:p>
            <a:pPr algn="l"/>
            <a:r>
              <a:rPr lang="ru-RU" sz="1500" b="1" dirty="0">
                <a:latin typeface="Times New Roman" pitchFamily="18" charset="0"/>
                <a:cs typeface="Times New Roman" pitchFamily="18" charset="0"/>
              </a:rPr>
              <a:t>4. </a:t>
            </a:r>
            <a:r>
              <a:rPr lang="ru-RU" sz="1500" b="1" dirty="0" err="1">
                <a:latin typeface="Times New Roman" pitchFamily="18" charset="0"/>
                <a:cs typeface="Times New Roman" pitchFamily="18" charset="0"/>
              </a:rPr>
              <a:t>Негізгі</a:t>
            </a:r>
            <a:r>
              <a:rPr lang="ru-RU" sz="1500" b="1" dirty="0">
                <a:latin typeface="Times New Roman" pitchFamily="18" charset="0"/>
                <a:cs typeface="Times New Roman" pitchFamily="18" charset="0"/>
              </a:rPr>
              <a:t> </a:t>
            </a:r>
            <a:r>
              <a:rPr lang="ru-RU" sz="1500" b="1" dirty="0" err="1">
                <a:latin typeface="Times New Roman" pitchFamily="18" charset="0"/>
                <a:cs typeface="Times New Roman" pitchFamily="18" charset="0"/>
              </a:rPr>
              <a:t>материалдары</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Негізгі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қаңқасы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қалыңдығы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кемінде</a:t>
            </a:r>
            <a:r>
              <a:rPr lang="ru-RU" sz="1500" dirty="0">
                <a:latin typeface="Times New Roman" pitchFamily="18" charset="0"/>
                <a:cs typeface="Times New Roman" pitchFamily="18" charset="0"/>
              </a:rPr>
              <a:t> 16 мм ЛДСП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МДФ.</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Көрінетін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қасбет</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бөлшектері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қалыңдығы</a:t>
            </a:r>
            <a:r>
              <a:rPr lang="ru-RU" sz="1500" dirty="0">
                <a:latin typeface="Times New Roman" pitchFamily="18" charset="0"/>
                <a:cs typeface="Times New Roman" pitchFamily="18" charset="0"/>
              </a:rPr>
              <a:t> 16–18 мм МДФ.</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Панельдердің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артқы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қабырғасы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қалыңдығы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кемінде</a:t>
            </a:r>
            <a:r>
              <a:rPr lang="ru-RU" sz="1500" dirty="0">
                <a:latin typeface="Times New Roman" pitchFamily="18" charset="0"/>
                <a:cs typeface="Times New Roman" pitchFamily="18" charset="0"/>
              </a:rPr>
              <a:t> 8 мм МДФ.</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Маңдайша</a:t>
            </a:r>
            <a:r>
              <a:rPr lang="ru-RU" sz="1500" dirty="0">
                <a:latin typeface="Times New Roman" pitchFamily="18" charset="0"/>
                <a:cs typeface="Times New Roman" pitchFamily="18" charset="0"/>
              </a:rPr>
              <a:t> мен </a:t>
            </a:r>
            <a:r>
              <a:rPr lang="ru-RU" sz="1500" dirty="0" err="1">
                <a:latin typeface="Times New Roman" pitchFamily="18" charset="0"/>
                <a:cs typeface="Times New Roman" pitchFamily="18" charset="0"/>
              </a:rPr>
              <a:t>сәндік</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элементтер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фрезерленген</a:t>
            </a:r>
            <a:r>
              <a:rPr lang="ru-RU" sz="1500" dirty="0">
                <a:latin typeface="Times New Roman" pitchFamily="18" charset="0"/>
                <a:cs typeface="Times New Roman" pitchFamily="18" charset="0"/>
              </a:rPr>
              <a:t> МДФ.</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Жиектері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қалыңдығы</a:t>
            </a:r>
            <a:r>
              <a:rPr lang="ru-RU" sz="1500" dirty="0">
                <a:latin typeface="Times New Roman" pitchFamily="18" charset="0"/>
                <a:cs typeface="Times New Roman" pitchFamily="18" charset="0"/>
              </a:rPr>
              <a:t> 1–2 мм </a:t>
            </a:r>
            <a:r>
              <a:rPr lang="ru-RU" sz="1500" dirty="0" err="1">
                <a:latin typeface="Times New Roman" pitchFamily="18" charset="0"/>
                <a:cs typeface="Times New Roman" pitchFamily="18" charset="0"/>
              </a:rPr>
              <a:t>соққыға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төзімді</a:t>
            </a:r>
            <a:r>
              <a:rPr lang="ru-RU" sz="1500" dirty="0">
                <a:latin typeface="Times New Roman" pitchFamily="18" charset="0"/>
                <a:cs typeface="Times New Roman" pitchFamily="18" charset="0"/>
              </a:rPr>
              <a:t> ПВХ </a:t>
            </a:r>
            <a:r>
              <a:rPr lang="ru-RU" sz="1500" dirty="0" err="1">
                <a:latin typeface="Times New Roman" pitchFamily="18" charset="0"/>
                <a:cs typeface="Times New Roman" pitchFamily="18" charset="0"/>
              </a:rPr>
              <a:t>жиек</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Бекіткіштері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жасырын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жиһаздық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бекіткіштер</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Еденмен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жанасатын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бөліктері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реттелетін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тіректер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қорғаныш</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төсемдер</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Елтаңба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көлемді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сапалы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полимерден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металдан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жасалған</a:t>
            </a:r>
            <a:r>
              <a:rPr lang="ru-RU" sz="1500" dirty="0">
                <a:latin typeface="Times New Roman" pitchFamily="18" charset="0"/>
                <a:cs typeface="Times New Roman" pitchFamily="18" charset="0"/>
              </a:rPr>
              <a:t>, алтын </a:t>
            </a:r>
            <a:r>
              <a:rPr lang="ru-RU" sz="1500" dirty="0" err="1">
                <a:latin typeface="Times New Roman" pitchFamily="18" charset="0"/>
                <a:cs typeface="Times New Roman" pitchFamily="18" charset="0"/>
              </a:rPr>
              <a:t>түсті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жабындысы</a:t>
            </a:r>
            <a:r>
              <a:rPr lang="ru-RU" sz="1500" dirty="0">
                <a:latin typeface="Times New Roman" pitchFamily="18" charset="0"/>
                <a:cs typeface="Times New Roman" pitchFamily="18" charset="0"/>
              </a:rPr>
              <a:t> бар.</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Қазақтың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ұлттық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ою-өрнектері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көлемді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фрезерлеу</a:t>
            </a:r>
            <a:r>
              <a:rPr lang="ru-RU" sz="1500" dirty="0">
                <a:latin typeface="Times New Roman" pitchFamily="18" charset="0"/>
                <a:cs typeface="Times New Roman" pitchFamily="18" charset="0"/>
              </a:rPr>
              <a:t>, аппликация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жоғары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сапалы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баспа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әдісімен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орындалады</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b="1" dirty="0">
                <a:latin typeface="Times New Roman" pitchFamily="18" charset="0"/>
                <a:cs typeface="Times New Roman" pitchFamily="18" charset="0"/>
              </a:rPr>
              <a:t>5. </a:t>
            </a:r>
            <a:r>
              <a:rPr lang="ru-RU" sz="1500" b="1" dirty="0" err="1">
                <a:latin typeface="Times New Roman" pitchFamily="18" charset="0"/>
                <a:cs typeface="Times New Roman" pitchFamily="18" charset="0"/>
              </a:rPr>
              <a:t>Түстік</a:t>
            </a:r>
            <a:r>
              <a:rPr lang="ru-RU" sz="1500" b="1" dirty="0">
                <a:latin typeface="Times New Roman" pitchFamily="18" charset="0"/>
                <a:cs typeface="Times New Roman" pitchFamily="18" charset="0"/>
              </a:rPr>
              <a:t> </a:t>
            </a:r>
            <a:r>
              <a:rPr lang="ru-RU" sz="1500" b="1" dirty="0" err="1">
                <a:latin typeface="Times New Roman" pitchFamily="18" charset="0"/>
                <a:cs typeface="Times New Roman" pitchFamily="18" charset="0"/>
              </a:rPr>
              <a:t>шешімі</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Негізгі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түсі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қою</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көк</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Ақпараттық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панельдер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көгілдір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көк</a:t>
            </a:r>
            <a:r>
              <a:rPr lang="ru-RU" sz="1500" dirty="0">
                <a:latin typeface="Times New Roman" pitchFamily="18" charset="0"/>
                <a:cs typeface="Times New Roman" pitchFamily="18" charset="0"/>
              </a:rPr>
              <a:t> градиент.</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Ою-өрнектер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жазулар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және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сәндік</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элементтер</a:t>
            </a:r>
            <a:r>
              <a:rPr lang="ru-RU" sz="1500" dirty="0">
                <a:latin typeface="Times New Roman" pitchFamily="18" charset="0"/>
                <a:cs typeface="Times New Roman" pitchFamily="18" charset="0"/>
              </a:rPr>
              <a:t>: алтын </a:t>
            </a:r>
            <a:r>
              <a:rPr lang="ru-RU" sz="1500" dirty="0" err="1">
                <a:latin typeface="Times New Roman" pitchFamily="18" charset="0"/>
                <a:cs typeface="Times New Roman" pitchFamily="18" charset="0"/>
              </a:rPr>
              <a:t>түсті</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Түстер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Қазақстан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Республикасының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мемлекеттік</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рәміздерінің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ресми</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түстеріне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барынша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сәйкес</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болуы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қажет</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Бояу</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жабын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ультракүлгін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сәулеге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ылғалды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тазалауға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және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түсінің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оңуына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төзімді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болуы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тиіс</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b="1" dirty="0">
                <a:latin typeface="Times New Roman" pitchFamily="18" charset="0"/>
                <a:cs typeface="Times New Roman" pitchFamily="18" charset="0"/>
              </a:rPr>
              <a:t>6. </a:t>
            </a:r>
            <a:r>
              <a:rPr lang="ru-RU" sz="1500" b="1" dirty="0" err="1">
                <a:latin typeface="Times New Roman" pitchFamily="18" charset="0"/>
                <a:cs typeface="Times New Roman" pitchFamily="18" charset="0"/>
              </a:rPr>
              <a:t>Ақпараттық</a:t>
            </a:r>
            <a:r>
              <a:rPr lang="ru-RU" sz="1500" b="1" dirty="0">
                <a:latin typeface="Times New Roman" pitchFamily="18" charset="0"/>
                <a:cs typeface="Times New Roman" pitchFamily="18" charset="0"/>
              </a:rPr>
              <a:t> </a:t>
            </a:r>
            <a:r>
              <a:rPr lang="ru-RU" sz="1500" b="1" dirty="0" err="1">
                <a:latin typeface="Times New Roman" pitchFamily="18" charset="0"/>
                <a:cs typeface="Times New Roman" pitchFamily="18" charset="0"/>
              </a:rPr>
              <a:t>панельдер</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Ақпараттық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мәтіндер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қазақ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тілінде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орналастырылады</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Мәтіндер</a:t>
            </a:r>
            <a:r>
              <a:rPr lang="ru-RU" sz="1500" dirty="0">
                <a:latin typeface="Times New Roman" pitchFamily="18" charset="0"/>
                <a:cs typeface="Times New Roman" pitchFamily="18" charset="0"/>
              </a:rPr>
              <a:t> мен </a:t>
            </a:r>
            <a:r>
              <a:rPr lang="ru-RU" sz="1500" dirty="0" err="1">
                <a:latin typeface="Times New Roman" pitchFamily="18" charset="0"/>
                <a:cs typeface="Times New Roman" pitchFamily="18" charset="0"/>
              </a:rPr>
              <a:t>рәміздердің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бейнелері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жоғары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ажыратымдылықтағы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ультракүлгін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баспа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түрлі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түсті</a:t>
            </a:r>
            <a:r>
              <a:rPr lang="ru-RU" sz="1500" dirty="0">
                <a:latin typeface="Times New Roman" pitchFamily="18" charset="0"/>
                <a:cs typeface="Times New Roman" pitchFamily="18" charset="0"/>
              </a:rPr>
              <a:t> аппликация </a:t>
            </a:r>
            <a:r>
              <a:rPr lang="ru-RU" sz="1500" dirty="0" err="1">
                <a:latin typeface="Times New Roman" pitchFamily="18" charset="0"/>
                <a:cs typeface="Times New Roman" pitchFamily="18" charset="0"/>
              </a:rPr>
              <a:t>әдісімен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түсіріледі</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Баспа</a:t>
            </a:r>
            <a:r>
              <a:rPr lang="ru-RU" sz="1500" dirty="0">
                <a:latin typeface="Times New Roman" pitchFamily="18" charset="0"/>
                <a:cs typeface="Times New Roman" pitchFamily="18" charset="0"/>
              </a:rPr>
              <a:t> материалы: ПВХ пластик, акрил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композиттік</a:t>
            </a:r>
            <a:r>
              <a:rPr lang="ru-RU" sz="1500" dirty="0">
                <a:latin typeface="Times New Roman" pitchFamily="18" charset="0"/>
                <a:cs typeface="Times New Roman" pitchFamily="18" charset="0"/>
              </a:rPr>
              <a:t> панель.</a:t>
            </a:r>
            <a:br>
              <a:rPr lang="ru-RU" sz="1500" dirty="0">
                <a:latin typeface="Times New Roman" pitchFamily="18" charset="0"/>
                <a:cs typeface="Times New Roman" pitchFamily="18" charset="0"/>
              </a:rPr>
            </a:br>
            <a:r>
              <a:rPr lang="ru-RU" sz="1500" dirty="0">
                <a:latin typeface="Times New Roman" pitchFamily="18" charset="0"/>
                <a:cs typeface="Times New Roman" pitchFamily="18" charset="0"/>
              </a:rPr>
              <a:t>Панель </a:t>
            </a:r>
            <a:r>
              <a:rPr lang="ru-RU" sz="1500" dirty="0" err="1">
                <a:latin typeface="Times New Roman" pitchFamily="18" charset="0"/>
                <a:cs typeface="Times New Roman" pitchFamily="18" charset="0"/>
              </a:rPr>
              <a:t>беті</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күңгірт</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болуы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және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жарық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шағылыстырмауы</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тиіс</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Барлық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мәтіндер</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орфографиялық</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тексеруден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өткізіліп</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тапсырыс</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берушімен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алдын</a:t>
            </a:r>
            <a:r>
              <a:rPr lang="ru-RU" sz="1500" dirty="0">
                <a:latin typeface="Times New Roman" pitchFamily="18" charset="0"/>
                <a:cs typeface="Times New Roman" pitchFamily="18" charset="0"/>
              </a:rPr>
              <a:t> ала </a:t>
            </a:r>
            <a:r>
              <a:rPr lang="ru-RU" sz="1500" dirty="0" err="1">
                <a:latin typeface="Times New Roman" pitchFamily="18" charset="0"/>
                <a:cs typeface="Times New Roman" pitchFamily="18" charset="0"/>
              </a:rPr>
              <a:t>келісіледі</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r>
              <a:rPr lang="ru-RU" sz="1500" dirty="0" err="1">
                <a:latin typeface="Times New Roman" pitchFamily="18" charset="0"/>
                <a:cs typeface="Times New Roman" pitchFamily="18" charset="0"/>
              </a:rPr>
              <a:t>Мемлекеттік</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рәміздердің</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бейнесін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өзгертуге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бұрмалауға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немесе</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пропорцияларын</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сақтамауға</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жол</a:t>
            </a:r>
            <a:r>
              <a:rPr lang="ru-RU" sz="1500" dirty="0">
                <a:latin typeface="Times New Roman" pitchFamily="18" charset="0"/>
                <a:cs typeface="Times New Roman" pitchFamily="18" charset="0"/>
              </a:rPr>
              <a:t> </a:t>
            </a:r>
            <a:r>
              <a:rPr lang="ru-RU" sz="1500" dirty="0" err="1">
                <a:latin typeface="Times New Roman" pitchFamily="18" charset="0"/>
                <a:cs typeface="Times New Roman" pitchFamily="18" charset="0"/>
              </a:rPr>
              <a:t>берілмейді</a:t>
            </a:r>
            <a:r>
              <a:rPr lang="ru-RU" sz="1500" dirty="0">
                <a:latin typeface="Times New Roman" pitchFamily="18" charset="0"/>
                <a:cs typeface="Times New Roman" pitchFamily="18" charset="0"/>
              </a:rPr>
              <a:t>.</a:t>
            </a:r>
            <a:br>
              <a:rPr lang="ru-RU" sz="1500" dirty="0">
                <a:latin typeface="Times New Roman" pitchFamily="18" charset="0"/>
                <a:cs typeface="Times New Roman" pitchFamily="18" charset="0"/>
              </a:rPr>
            </a:br>
            <a:endParaRPr lang="ru-RU" sz="1500" dirty="0">
              <a:latin typeface="Times New Roman" pitchFamily="18" charset="0"/>
              <a:cs typeface="Times New Roman" pitchFamily="18" charset="0"/>
            </a:endParaRPr>
          </a:p>
        </p:txBody>
      </p:sp>
    </p:spTree>
    <p:extLst>
      <p:ext uri="{BB962C8B-B14F-4D97-AF65-F5344CB8AC3E}">
        <p14:creationId xmlns:p14="http://schemas.microsoft.com/office/powerpoint/2010/main" val="3983041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50706"/>
          </a:xfrm>
        </p:spPr>
        <p:txBody>
          <a:bodyPr>
            <a:noAutofit/>
          </a:bodyPr>
          <a:lstStyle/>
          <a:p>
            <a:pPr algn="l"/>
            <a:r>
              <a:rPr lang="ru-RU" sz="1800" b="1" dirty="0">
                <a:latin typeface="Times New Roman" pitchFamily="18" charset="0"/>
                <a:cs typeface="Times New Roman" pitchFamily="18" charset="0"/>
              </a:rPr>
              <a:t>7. </a:t>
            </a:r>
            <a:r>
              <a:rPr lang="ru-RU" sz="1800" b="1" dirty="0" err="1">
                <a:latin typeface="Times New Roman" pitchFamily="18" charset="0"/>
                <a:cs typeface="Times New Roman" pitchFamily="18" charset="0"/>
              </a:rPr>
              <a:t>Жоғарғы</a:t>
            </a:r>
            <a:r>
              <a:rPr lang="ru-RU" sz="1800" b="1" dirty="0">
                <a:latin typeface="Times New Roman" pitchFamily="18" charset="0"/>
                <a:cs typeface="Times New Roman" pitchFamily="18" charset="0"/>
              </a:rPr>
              <a:t> </a:t>
            </a:r>
            <a:r>
              <a:rPr lang="ru-RU" sz="1800" b="1" dirty="0" err="1">
                <a:latin typeface="Times New Roman" pitchFamily="18" charset="0"/>
                <a:cs typeface="Times New Roman" pitchFamily="18" charset="0"/>
              </a:rPr>
              <a:t>маңдайша</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Жоғарғы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маңдайшада</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«ҚАЗАҚСТАН РЕСПУБЛИКАСЫНЫҢ МЕМЛЕКЕТТІК РӘМІЗДЕРІ»</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деген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жазу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орналастырылады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Жазу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көлемді</a:t>
            </a:r>
            <a:r>
              <a:rPr lang="ru-RU" sz="1800" dirty="0">
                <a:latin typeface="Times New Roman" pitchFamily="18" charset="0"/>
                <a:cs typeface="Times New Roman" pitchFamily="18" charset="0"/>
              </a:rPr>
              <a:t> алтын </a:t>
            </a:r>
            <a:r>
              <a:rPr lang="ru-RU" sz="1800" dirty="0" err="1">
                <a:latin typeface="Times New Roman" pitchFamily="18" charset="0"/>
                <a:cs typeface="Times New Roman" pitchFamily="18" charset="0"/>
              </a:rPr>
              <a:t>түсті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әріптерден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немесе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жарық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өткізетін</a:t>
            </a:r>
            <a:r>
              <a:rPr lang="ru-RU" sz="1800" dirty="0">
                <a:latin typeface="Times New Roman" pitchFamily="18" charset="0"/>
                <a:cs typeface="Times New Roman" pitchFamily="18" charset="0"/>
              </a:rPr>
              <a:t> акрил </a:t>
            </a:r>
            <a:r>
              <a:rPr lang="ru-RU" sz="1800" dirty="0" err="1">
                <a:latin typeface="Times New Roman" pitchFamily="18" charset="0"/>
                <a:cs typeface="Times New Roman" pitchFamily="18" charset="0"/>
              </a:rPr>
              <a:t>әріптерден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жасалады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Әріптердің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биіктігі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кемінде</a:t>
            </a:r>
            <a:r>
              <a:rPr lang="ru-RU" sz="1800" dirty="0">
                <a:latin typeface="Times New Roman" pitchFamily="18" charset="0"/>
                <a:cs typeface="Times New Roman" pitchFamily="18" charset="0"/>
              </a:rPr>
              <a:t> 70–100 мм </a:t>
            </a:r>
            <a:r>
              <a:rPr lang="ru-RU" sz="1800" dirty="0" err="1">
                <a:latin typeface="Times New Roman" pitchFamily="18" charset="0"/>
                <a:cs typeface="Times New Roman" pitchFamily="18" charset="0"/>
              </a:rPr>
              <a:t>болуы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ұсынылады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b="1" dirty="0">
                <a:latin typeface="Times New Roman" pitchFamily="18" charset="0"/>
                <a:cs typeface="Times New Roman" pitchFamily="18" charset="0"/>
              </a:rPr>
              <a:t>8. </a:t>
            </a:r>
            <a:r>
              <a:rPr lang="ru-RU" sz="1800" b="1" dirty="0" err="1">
                <a:latin typeface="Times New Roman" pitchFamily="18" charset="0"/>
                <a:cs typeface="Times New Roman" pitchFamily="18" charset="0"/>
              </a:rPr>
              <a:t>Жарықтандыру</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Жоғарғы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бөлігінде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жасырын</a:t>
            </a:r>
            <a:r>
              <a:rPr lang="ru-RU" sz="1800" dirty="0">
                <a:latin typeface="Times New Roman" pitchFamily="18" charset="0"/>
                <a:cs typeface="Times New Roman" pitchFamily="18" charset="0"/>
              </a:rPr>
              <a:t> LED </a:t>
            </a:r>
            <a:r>
              <a:rPr lang="ru-RU" sz="1800" dirty="0" err="1">
                <a:latin typeface="Times New Roman" pitchFamily="18" charset="0"/>
                <a:cs typeface="Times New Roman" pitchFamily="18" charset="0"/>
              </a:rPr>
              <a:t>жарықтандыру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қарастырылады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Жарық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түсі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бейтарап</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ақ</a:t>
            </a:r>
            <a:r>
              <a:rPr lang="ru-RU" sz="1800" dirty="0">
                <a:latin typeface="Times New Roman" pitchFamily="18" charset="0"/>
                <a:cs typeface="Times New Roman" pitchFamily="18" charset="0"/>
              </a:rPr>
              <a:t>, 4000–4500 K.</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Елтаңба</a:t>
            </a:r>
            <a:r>
              <a:rPr lang="ru-RU" sz="1800" dirty="0">
                <a:latin typeface="Times New Roman" pitchFamily="18" charset="0"/>
                <a:cs typeface="Times New Roman" pitchFamily="18" charset="0"/>
              </a:rPr>
              <a:t> мен </a:t>
            </a:r>
            <a:r>
              <a:rPr lang="ru-RU" sz="1800" dirty="0" err="1">
                <a:latin typeface="Times New Roman" pitchFamily="18" charset="0"/>
                <a:cs typeface="Times New Roman" pitchFamily="18" charset="0"/>
              </a:rPr>
              <a:t>ақпараттық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панельдер</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біркелкі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жарықтандырылуы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тиіс</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Қуат</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көзі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жасырын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әрі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қызмет</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көрсетуге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қолжетімді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жерде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орналасады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Электр </a:t>
            </a:r>
            <a:r>
              <a:rPr lang="ru-RU" sz="1800" dirty="0" err="1">
                <a:latin typeface="Times New Roman" pitchFamily="18" charset="0"/>
                <a:cs typeface="Times New Roman" pitchFamily="18" charset="0"/>
              </a:rPr>
              <a:t>сымдары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кабельдік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арнамен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қорғалады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Қосу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және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өшіру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тетігі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стендтің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бүйірінде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немесе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тапсырыс</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беруші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көрсеткен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жерде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орналасады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Электр </a:t>
            </a:r>
            <a:r>
              <a:rPr lang="ru-RU" sz="1800" dirty="0" err="1">
                <a:latin typeface="Times New Roman" pitchFamily="18" charset="0"/>
                <a:cs typeface="Times New Roman" pitchFamily="18" charset="0"/>
              </a:rPr>
              <a:t>жабдықтары</a:t>
            </a:r>
            <a:r>
              <a:rPr lang="ru-RU" sz="1800" dirty="0">
                <a:latin typeface="Times New Roman" pitchFamily="18" charset="0"/>
                <a:cs typeface="Times New Roman" pitchFamily="18" charset="0"/>
              </a:rPr>
              <a:t> 220 В </a:t>
            </a:r>
            <a:r>
              <a:rPr lang="ru-RU" sz="1800" dirty="0" err="1">
                <a:latin typeface="Times New Roman" pitchFamily="18" charset="0"/>
                <a:cs typeface="Times New Roman" pitchFamily="18" charset="0"/>
              </a:rPr>
              <a:t>желісіне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есептеледі</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b="1" dirty="0">
                <a:latin typeface="Times New Roman" pitchFamily="18" charset="0"/>
                <a:cs typeface="Times New Roman" pitchFamily="18" charset="0"/>
              </a:rPr>
              <a:t>9. </a:t>
            </a:r>
            <a:r>
              <a:rPr lang="ru-RU" sz="1800" b="1" dirty="0" err="1">
                <a:latin typeface="Times New Roman" pitchFamily="18" charset="0"/>
                <a:cs typeface="Times New Roman" pitchFamily="18" charset="0"/>
              </a:rPr>
              <a:t>Мемлекеттік</a:t>
            </a:r>
            <a:r>
              <a:rPr lang="ru-RU" sz="1800" b="1" dirty="0">
                <a:latin typeface="Times New Roman" pitchFamily="18" charset="0"/>
                <a:cs typeface="Times New Roman" pitchFamily="18" charset="0"/>
              </a:rPr>
              <a:t> </a:t>
            </a:r>
            <a:r>
              <a:rPr lang="ru-RU" sz="1800" b="1" dirty="0" err="1">
                <a:latin typeface="Times New Roman" pitchFamily="18" charset="0"/>
                <a:cs typeface="Times New Roman" pitchFamily="18" charset="0"/>
              </a:rPr>
              <a:t>Туға</a:t>
            </a:r>
            <a:r>
              <a:rPr lang="ru-RU" sz="1800" b="1" dirty="0">
                <a:latin typeface="Times New Roman" pitchFamily="18" charset="0"/>
                <a:cs typeface="Times New Roman" pitchFamily="18" charset="0"/>
              </a:rPr>
              <a:t> </a:t>
            </a:r>
            <a:r>
              <a:rPr lang="ru-RU" sz="1800" b="1" dirty="0" err="1">
                <a:latin typeface="Times New Roman" pitchFamily="18" charset="0"/>
                <a:cs typeface="Times New Roman" pitchFamily="18" charset="0"/>
              </a:rPr>
              <a:t>арналған</a:t>
            </a:r>
            <a:r>
              <a:rPr lang="ru-RU" sz="1800" b="1" dirty="0">
                <a:latin typeface="Times New Roman" pitchFamily="18" charset="0"/>
                <a:cs typeface="Times New Roman" pitchFamily="18" charset="0"/>
              </a:rPr>
              <a:t> </a:t>
            </a:r>
            <a:r>
              <a:rPr lang="ru-RU" sz="1800" b="1" dirty="0" err="1">
                <a:latin typeface="Times New Roman" pitchFamily="18" charset="0"/>
                <a:cs typeface="Times New Roman" pitchFamily="18" charset="0"/>
              </a:rPr>
              <a:t>жабдық</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Қазақстан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Республикасының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Мемлекеттік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Туы</a:t>
            </a:r>
            <a:r>
              <a:rPr lang="ru-RU" sz="1800" dirty="0">
                <a:latin typeface="Times New Roman" pitchFamily="18" charset="0"/>
                <a:cs typeface="Times New Roman" pitchFamily="18" charset="0"/>
              </a:rPr>
              <a:t> — 1 дана.</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Ұсынылатын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өлшемі</a:t>
            </a:r>
            <a:r>
              <a:rPr lang="ru-RU" sz="1800" dirty="0">
                <a:latin typeface="Times New Roman" pitchFamily="18" charset="0"/>
                <a:cs typeface="Times New Roman" pitchFamily="18" charset="0"/>
              </a:rPr>
              <a:t>: 1000 × 2000 мм.</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Ту </a:t>
            </a:r>
            <a:r>
              <a:rPr lang="ru-RU" sz="1800" dirty="0" err="1">
                <a:latin typeface="Times New Roman" pitchFamily="18" charset="0"/>
                <a:cs typeface="Times New Roman" pitchFamily="18" charset="0"/>
              </a:rPr>
              <a:t>матасы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тығыз</a:t>
            </a:r>
            <a:r>
              <a:rPr lang="ru-RU" sz="1800" dirty="0">
                <a:latin typeface="Times New Roman" pitchFamily="18" charset="0"/>
                <a:cs typeface="Times New Roman" pitchFamily="18" charset="0"/>
              </a:rPr>
              <a:t> атлас, габардин </a:t>
            </a:r>
            <a:r>
              <a:rPr lang="ru-RU" sz="1800" dirty="0" err="1">
                <a:latin typeface="Times New Roman" pitchFamily="18" charset="0"/>
                <a:cs typeface="Times New Roman" pitchFamily="18" charset="0"/>
              </a:rPr>
              <a:t>немесе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екі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қабатты</a:t>
            </a:r>
            <a:r>
              <a:rPr lang="ru-RU" sz="1800" dirty="0">
                <a:latin typeface="Times New Roman" pitchFamily="18" charset="0"/>
                <a:cs typeface="Times New Roman" pitchFamily="18" charset="0"/>
              </a:rPr>
              <a:t> ту </a:t>
            </a:r>
            <a:r>
              <a:rPr lang="ru-RU" sz="1800" dirty="0" err="1">
                <a:latin typeface="Times New Roman" pitchFamily="18" charset="0"/>
                <a:cs typeface="Times New Roman" pitchFamily="18" charset="0"/>
              </a:rPr>
              <a:t>матасы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Тұғыры</a:t>
            </a:r>
            <a:r>
              <a:rPr lang="ru-RU" sz="1800" dirty="0">
                <a:latin typeface="Times New Roman" pitchFamily="18" charset="0"/>
                <a:cs typeface="Times New Roman" pitchFamily="18" charset="0"/>
              </a:rPr>
              <a:t>: металл, алтын </a:t>
            </a:r>
            <a:r>
              <a:rPr lang="ru-RU" sz="1800" dirty="0" err="1">
                <a:latin typeface="Times New Roman" pitchFamily="18" charset="0"/>
                <a:cs typeface="Times New Roman" pitchFamily="18" charset="0"/>
              </a:rPr>
              <a:t>немесе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қола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түсті</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Сабының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биіктігі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шамамен</a:t>
            </a:r>
            <a:r>
              <a:rPr lang="ru-RU" sz="1800" dirty="0">
                <a:latin typeface="Times New Roman" pitchFamily="18" charset="0"/>
                <a:cs typeface="Times New Roman" pitchFamily="18" charset="0"/>
              </a:rPr>
              <a:t> 2200–2500 мм.</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Ұшар</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басында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ұлттық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ою</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немесе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стандартты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найза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тәрізді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сәндік</a:t>
            </a:r>
            <a:r>
              <a:rPr lang="ru-RU" sz="1800" dirty="0">
                <a:latin typeface="Times New Roman" pitchFamily="18" charset="0"/>
                <a:cs typeface="Times New Roman" pitchFamily="18" charset="0"/>
              </a:rPr>
              <a:t> элемент </a:t>
            </a:r>
            <a:r>
              <a:rPr lang="ru-RU" sz="1800" dirty="0" err="1">
                <a:latin typeface="Times New Roman" pitchFamily="18" charset="0"/>
                <a:cs typeface="Times New Roman" pitchFamily="18" charset="0"/>
              </a:rPr>
              <a:t>қарастырылады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spTree>
    <p:extLst>
      <p:ext uri="{BB962C8B-B14F-4D97-AF65-F5344CB8AC3E}">
        <p14:creationId xmlns:p14="http://schemas.microsoft.com/office/powerpoint/2010/main" val="3818614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394722"/>
          </a:xfrm>
        </p:spPr>
        <p:txBody>
          <a:bodyPr>
            <a:noAutofit/>
          </a:bodyPr>
          <a:lstStyle/>
          <a:p>
            <a:pPr algn="l"/>
            <a:r>
              <a:rPr lang="ru-RU" sz="1600" b="1" dirty="0">
                <a:latin typeface="Times New Roman" pitchFamily="18" charset="0"/>
                <a:cs typeface="Times New Roman" pitchFamily="18" charset="0"/>
              </a:rPr>
              <a:t>10. </a:t>
            </a:r>
            <a:r>
              <a:rPr lang="ru-RU" sz="1600" b="1" dirty="0" err="1">
                <a:latin typeface="Times New Roman" pitchFamily="18" charset="0"/>
                <a:cs typeface="Times New Roman" pitchFamily="18" charset="0"/>
              </a:rPr>
              <a:t>Орталық</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тұғыр</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Елтаңбаның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төменгі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жағында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жеке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тұғыр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орналастырылады</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Ұсынылатын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өлшемі</a:t>
            </a:r>
            <a:r>
              <a:rPr lang="ru-RU" sz="1600" dirty="0">
                <a:latin typeface="Times New Roman" pitchFamily="18" charset="0"/>
                <a:cs typeface="Times New Roman" pitchFamily="18" charset="0"/>
              </a:rPr>
              <a:t>: 450 × 400 × 800 мм.</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Тұғырдың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жоғарғы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беті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көлбеу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болуы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мүмкін</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Конституцияны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кітапты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немесе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естелік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бұйымды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бекітіп</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орналастыру</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мүмкіндігі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қарастырылады</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Түсі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стендтің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негізгі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түсімен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үйлесуі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тиіс</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b="1" dirty="0">
                <a:latin typeface="Times New Roman" pitchFamily="18" charset="0"/>
                <a:cs typeface="Times New Roman" pitchFamily="18" charset="0"/>
              </a:rPr>
              <a:t>11. </a:t>
            </a:r>
            <a:r>
              <a:rPr lang="ru-RU" sz="1600" b="1" dirty="0" err="1">
                <a:latin typeface="Times New Roman" pitchFamily="18" charset="0"/>
                <a:cs typeface="Times New Roman" pitchFamily="18" charset="0"/>
              </a:rPr>
              <a:t>Дайындау</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сапасына</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қойылатын</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талаптар</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Бөлшектердің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бетінде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сызат</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жарық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желім</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ізі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ойық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немесе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басқа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ақаулар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болмауы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тиіс</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Барлық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бұрыштар</a:t>
            </a:r>
            <a:r>
              <a:rPr lang="ru-RU" sz="1600" dirty="0">
                <a:latin typeface="Times New Roman" pitchFamily="18" charset="0"/>
                <a:cs typeface="Times New Roman" pitchFamily="18" charset="0"/>
              </a:rPr>
              <a:t> мен </a:t>
            </a:r>
            <a:r>
              <a:rPr lang="ru-RU" sz="1600" dirty="0" err="1">
                <a:latin typeface="Times New Roman" pitchFamily="18" charset="0"/>
                <a:cs typeface="Times New Roman" pitchFamily="18" charset="0"/>
              </a:rPr>
              <a:t>жиектер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қауіпсіз</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өңделеді</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Конструкция </a:t>
            </a:r>
            <a:r>
              <a:rPr lang="ru-RU" sz="1600" dirty="0" err="1">
                <a:latin typeface="Times New Roman" pitchFamily="18" charset="0"/>
                <a:cs typeface="Times New Roman" pitchFamily="18" charset="0"/>
              </a:rPr>
              <a:t>орнықты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және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аударылмайтын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болуы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қажет</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Қажет</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болған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жағдайда</a:t>
            </a:r>
            <a:r>
              <a:rPr lang="ru-RU" sz="1600" dirty="0">
                <a:latin typeface="Times New Roman" pitchFamily="18" charset="0"/>
                <a:cs typeface="Times New Roman" pitchFamily="18" charset="0"/>
              </a:rPr>
              <a:t> стенд </a:t>
            </a:r>
            <a:r>
              <a:rPr lang="ru-RU" sz="1600" dirty="0" err="1">
                <a:latin typeface="Times New Roman" pitchFamily="18" charset="0"/>
                <a:cs typeface="Times New Roman" pitchFamily="18" charset="0"/>
              </a:rPr>
              <a:t>қабырғаға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жасырын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анкерлік</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бекіткіштермен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бекітіледі</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Ою-өрнектер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симметриялы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және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біркелкі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орындалады</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Панельдер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арасындағы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саңылаулар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бірдей</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болуы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тиіс</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Дайын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бұйым</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ылғалды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тазалауға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төзімді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болуы</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қажет</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b="1" dirty="0">
                <a:latin typeface="Times New Roman" pitchFamily="18" charset="0"/>
                <a:cs typeface="Times New Roman" pitchFamily="18" charset="0"/>
              </a:rPr>
              <a:t>12. </a:t>
            </a:r>
            <a:r>
              <a:rPr lang="ru-RU" sz="1600" b="1" dirty="0" err="1">
                <a:latin typeface="Times New Roman" pitchFamily="18" charset="0"/>
                <a:cs typeface="Times New Roman" pitchFamily="18" charset="0"/>
              </a:rPr>
              <a:t>Жеткізу</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және</a:t>
            </a:r>
            <a:r>
              <a:rPr lang="ru-RU" sz="1600" b="1" dirty="0">
                <a:latin typeface="Times New Roman" pitchFamily="18" charset="0"/>
                <a:cs typeface="Times New Roman" pitchFamily="18" charset="0"/>
              </a:rPr>
              <a:t> </a:t>
            </a:r>
            <a:r>
              <a:rPr lang="ru-RU" sz="1600" b="1" dirty="0" err="1">
                <a:latin typeface="Times New Roman" pitchFamily="18" charset="0"/>
                <a:cs typeface="Times New Roman" pitchFamily="18" charset="0"/>
              </a:rPr>
              <a:t>монтаждау</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Орындаушы</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Мекен-жайдың</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өлшемдерін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нақтылауға</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a:latin typeface="Times New Roman" pitchFamily="18" charset="0"/>
                <a:cs typeface="Times New Roman" pitchFamily="18" charset="0"/>
              </a:rPr>
              <a:t>дизайн-</a:t>
            </a:r>
            <a:r>
              <a:rPr lang="ru-RU" sz="1600" dirty="0" err="1">
                <a:latin typeface="Times New Roman" pitchFamily="18" charset="0"/>
                <a:cs typeface="Times New Roman" pitchFamily="18" charset="0"/>
              </a:rPr>
              <a:t>макетті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тапсырыс</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берушімен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келісуге</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стендті</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дайындауға</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жеткізуге</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Мекен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жайға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кіргізуге</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толық</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құрастыруға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және</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бекітуге</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электр</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жүйесін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қосуға</a:t>
            </a:r>
            <a:r>
              <a:rPr lang="ru-RU" sz="1600" dirty="0">
                <a:latin typeface="Times New Roman" pitchFamily="18" charset="0"/>
                <a:cs typeface="Times New Roman" pitchFamily="18" charset="0"/>
              </a:rPr>
              <a:t>;</a:t>
            </a:r>
            <a:br>
              <a:rPr lang="ru-RU" sz="1600" dirty="0">
                <a:latin typeface="Times New Roman" pitchFamily="18" charset="0"/>
                <a:cs typeface="Times New Roman" pitchFamily="18" charset="0"/>
              </a:rPr>
            </a:br>
            <a:r>
              <a:rPr lang="ru-RU" sz="1600" dirty="0" err="1">
                <a:latin typeface="Times New Roman" pitchFamily="18" charset="0"/>
                <a:cs typeface="Times New Roman" pitchFamily="18" charset="0"/>
              </a:rPr>
              <a:t>монтаждан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кейін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жұмыс</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орнын</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тазалауға</a:t>
            </a:r>
            <a:r>
              <a:rPr lang="ru-RU" sz="1600" dirty="0">
                <a:latin typeface="Times New Roman" pitchFamily="18" charset="0"/>
                <a:cs typeface="Times New Roman" pitchFamily="18" charset="0"/>
              </a:rPr>
              <a:t> </a:t>
            </a:r>
            <a:r>
              <a:rPr lang="ru-RU" sz="1600" dirty="0" err="1">
                <a:latin typeface="Times New Roman" pitchFamily="18" charset="0"/>
                <a:cs typeface="Times New Roman" pitchFamily="18" charset="0"/>
              </a:rPr>
              <a:t>міндетті</a:t>
            </a:r>
            <a:r>
              <a:rPr lang="ru-RU" sz="1600" dirty="0">
                <a:latin typeface="Times New Roman" pitchFamily="18" charset="0"/>
                <a:cs typeface="Times New Roman" pitchFamily="18" charset="0"/>
              </a:rPr>
              <a:t>.</a:t>
            </a:r>
          </a:p>
        </p:txBody>
      </p:sp>
    </p:spTree>
    <p:extLst>
      <p:ext uri="{BB962C8B-B14F-4D97-AF65-F5344CB8AC3E}">
        <p14:creationId xmlns:p14="http://schemas.microsoft.com/office/powerpoint/2010/main" val="933662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06690"/>
          </a:xfrm>
        </p:spPr>
        <p:txBody>
          <a:bodyPr>
            <a:normAutofit/>
          </a:bodyPr>
          <a:lstStyle/>
          <a:p>
            <a:pPr algn="l"/>
            <a:r>
              <a:rPr lang="ru-RU" sz="1800" b="1" dirty="0">
                <a:latin typeface="Times New Roman" pitchFamily="18" charset="0"/>
                <a:cs typeface="Times New Roman" pitchFamily="18" charset="0"/>
              </a:rPr>
              <a:t>13. </a:t>
            </a:r>
            <a:r>
              <a:rPr lang="ru-RU" sz="1800" b="1" dirty="0" err="1">
                <a:latin typeface="Times New Roman" pitchFamily="18" charset="0"/>
                <a:cs typeface="Times New Roman" pitchFamily="18" charset="0"/>
              </a:rPr>
              <a:t>Кепілдік</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Жиһаздық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конструкцияға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кепілдік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мерзімі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кемінде</a:t>
            </a:r>
            <a:r>
              <a:rPr lang="ru-RU" sz="1800" dirty="0">
                <a:latin typeface="Times New Roman" pitchFamily="18" charset="0"/>
                <a:cs typeface="Times New Roman" pitchFamily="18" charset="0"/>
              </a:rPr>
              <a:t> 12 ай.</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Электр </a:t>
            </a:r>
            <a:r>
              <a:rPr lang="ru-RU" sz="1800" dirty="0" err="1">
                <a:latin typeface="Times New Roman" pitchFamily="18" charset="0"/>
                <a:cs typeface="Times New Roman" pitchFamily="18" charset="0"/>
              </a:rPr>
              <a:t>жабдықтары</a:t>
            </a:r>
            <a:r>
              <a:rPr lang="ru-RU" sz="1800" dirty="0">
                <a:latin typeface="Times New Roman" pitchFamily="18" charset="0"/>
                <a:cs typeface="Times New Roman" pitchFamily="18" charset="0"/>
              </a:rPr>
              <a:t> мен </a:t>
            </a:r>
            <a:r>
              <a:rPr lang="ru-RU" sz="1800" dirty="0" err="1">
                <a:latin typeface="Times New Roman" pitchFamily="18" charset="0"/>
                <a:cs typeface="Times New Roman" pitchFamily="18" charset="0"/>
              </a:rPr>
              <a:t>жарықтандыру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жүйесіне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кепілдік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кемінде</a:t>
            </a:r>
            <a:r>
              <a:rPr lang="ru-RU" sz="1800" dirty="0">
                <a:latin typeface="Times New Roman" pitchFamily="18" charset="0"/>
                <a:cs typeface="Times New Roman" pitchFamily="18" charset="0"/>
              </a:rPr>
              <a:t> 12 ай.</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Кепілдік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кезеңінде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өндірістік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ақаулар</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орындаушының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есебінен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жойылады</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b="1" dirty="0">
                <a:latin typeface="Times New Roman" pitchFamily="18" charset="0"/>
                <a:cs typeface="Times New Roman" pitchFamily="18" charset="0"/>
              </a:rPr>
              <a:t>14. </a:t>
            </a:r>
            <a:r>
              <a:rPr lang="ru-RU" sz="1800" b="1" dirty="0" err="1">
                <a:latin typeface="Times New Roman" pitchFamily="18" charset="0"/>
                <a:cs typeface="Times New Roman" pitchFamily="18" charset="0"/>
              </a:rPr>
              <a:t>Жиынтықталуы</a:t>
            </a:r>
            <a:br>
              <a:rPr lang="en-US" sz="1800" b="1" dirty="0">
                <a:latin typeface="Times New Roman" pitchFamily="18" charset="0"/>
                <a:cs typeface="Times New Roman" pitchFamily="18" charset="0"/>
              </a:rPr>
            </a:br>
            <a:r>
              <a:rPr lang="ru-RU" sz="1800" dirty="0" err="1">
                <a:latin typeface="Times New Roman" pitchFamily="18" charset="0"/>
                <a:cs typeface="Times New Roman" pitchFamily="18" charset="0"/>
              </a:rPr>
              <a:t>Қызыл</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лентасы</a:t>
            </a:r>
            <a:r>
              <a:rPr lang="ru-RU" sz="1800" dirty="0">
                <a:latin typeface="Times New Roman" pitchFamily="18" charset="0"/>
                <a:cs typeface="Times New Roman" pitchFamily="18" charset="0"/>
              </a:rPr>
              <a:t> бар алтын </a:t>
            </a:r>
            <a:r>
              <a:rPr lang="ru-RU" sz="1800" dirty="0" err="1">
                <a:latin typeface="Times New Roman" pitchFamily="18" charset="0"/>
                <a:cs typeface="Times New Roman" pitchFamily="18" charset="0"/>
              </a:rPr>
              <a:t>түсті</a:t>
            </a:r>
            <a:r>
              <a:rPr lang="ru-RU" sz="1800" dirty="0">
                <a:latin typeface="Times New Roman" pitchFamily="18" charset="0"/>
                <a:cs typeface="Times New Roman" pitchFamily="18" charset="0"/>
              </a:rPr>
              <a:t> металл </a:t>
            </a:r>
            <a:r>
              <a:rPr lang="ru-RU" sz="1800" dirty="0" err="1">
                <a:latin typeface="Times New Roman" pitchFamily="18" charset="0"/>
                <a:cs typeface="Times New Roman" pitchFamily="18" charset="0"/>
              </a:rPr>
              <a:t>қоршаудың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бағанасы</a:t>
            </a:r>
            <a:r>
              <a:rPr lang="ru-RU" sz="1800" dirty="0">
                <a:latin typeface="Times New Roman" pitchFamily="18" charset="0"/>
                <a:cs typeface="Times New Roman" pitchFamily="18" charset="0"/>
              </a:rPr>
              <a:t> 5 </a:t>
            </a:r>
            <a:r>
              <a:rPr lang="ru-RU" sz="1800" dirty="0" err="1">
                <a:latin typeface="Times New Roman" pitchFamily="18" charset="0"/>
                <a:cs typeface="Times New Roman" pitchFamily="18" charset="0"/>
              </a:rPr>
              <a:t>шт</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Негізгі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жиһаздық</a:t>
            </a:r>
            <a:r>
              <a:rPr lang="ru-RU" sz="1800" dirty="0">
                <a:latin typeface="Times New Roman" pitchFamily="18" charset="0"/>
                <a:cs typeface="Times New Roman" pitchFamily="18" charset="0"/>
              </a:rPr>
              <a:t> стенд — 1 </a:t>
            </a:r>
            <a:r>
              <a:rPr lang="ru-RU" sz="1800" dirty="0" err="1">
                <a:latin typeface="Times New Roman" pitchFamily="18" charset="0"/>
                <a:cs typeface="Times New Roman" pitchFamily="18" charset="0"/>
              </a:rPr>
              <a:t>жиынтық</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Көлемді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Мемлекеттік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Елтаңба</a:t>
            </a:r>
            <a:r>
              <a:rPr lang="ru-RU" sz="1800" dirty="0">
                <a:latin typeface="Times New Roman" pitchFamily="18" charset="0"/>
                <a:cs typeface="Times New Roman" pitchFamily="18" charset="0"/>
              </a:rPr>
              <a:t> — 1 дана.</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Қазақстан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Республикасының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Мемлекеттік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Туы</a:t>
            </a:r>
            <a:r>
              <a:rPr lang="ru-RU" sz="1800" dirty="0">
                <a:latin typeface="Times New Roman" pitchFamily="18" charset="0"/>
                <a:cs typeface="Times New Roman" pitchFamily="18" charset="0"/>
              </a:rPr>
              <a:t> — 1 дана.</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Ту </a:t>
            </a:r>
            <a:r>
              <a:rPr lang="ru-RU" sz="1800" dirty="0" err="1">
                <a:latin typeface="Times New Roman" pitchFamily="18" charset="0"/>
                <a:cs typeface="Times New Roman" pitchFamily="18" charset="0"/>
              </a:rPr>
              <a:t>сабы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және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тұғыры</a:t>
            </a:r>
            <a:r>
              <a:rPr lang="ru-RU" sz="1800" dirty="0">
                <a:latin typeface="Times New Roman" pitchFamily="18" charset="0"/>
                <a:cs typeface="Times New Roman" pitchFamily="18" charset="0"/>
              </a:rPr>
              <a:t> — 1 </a:t>
            </a:r>
            <a:r>
              <a:rPr lang="ru-RU" sz="1800" dirty="0" err="1">
                <a:latin typeface="Times New Roman" pitchFamily="18" charset="0"/>
                <a:cs typeface="Times New Roman" pitchFamily="18" charset="0"/>
              </a:rPr>
              <a:t>жиынтық</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Ақпараттық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панельдер</a:t>
            </a:r>
            <a:r>
              <a:rPr lang="ru-RU" sz="1800" dirty="0">
                <a:latin typeface="Times New Roman" pitchFamily="18" charset="0"/>
                <a:cs typeface="Times New Roman" pitchFamily="18" charset="0"/>
              </a:rPr>
              <a:t> — 3 дана.</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Орталық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тұғыр</a:t>
            </a:r>
            <a:r>
              <a:rPr lang="ru-RU" sz="1800" dirty="0">
                <a:latin typeface="Times New Roman" pitchFamily="18" charset="0"/>
                <a:cs typeface="Times New Roman" pitchFamily="18" charset="0"/>
              </a:rPr>
              <a:t> — 1 дана.</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LED </a:t>
            </a:r>
            <a:r>
              <a:rPr lang="ru-RU" sz="1800" dirty="0" err="1">
                <a:latin typeface="Times New Roman" pitchFamily="18" charset="0"/>
                <a:cs typeface="Times New Roman" pitchFamily="18" charset="0"/>
              </a:rPr>
              <a:t>жарықтандыру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жүйесі</a:t>
            </a:r>
            <a:r>
              <a:rPr lang="ru-RU" sz="1800" dirty="0">
                <a:latin typeface="Times New Roman" pitchFamily="18" charset="0"/>
                <a:cs typeface="Times New Roman" pitchFamily="18" charset="0"/>
              </a:rPr>
              <a:t> — 1 </a:t>
            </a:r>
            <a:r>
              <a:rPr lang="ru-RU" sz="1800" dirty="0" err="1">
                <a:latin typeface="Times New Roman" pitchFamily="18" charset="0"/>
                <a:cs typeface="Times New Roman" pitchFamily="18" charset="0"/>
              </a:rPr>
              <a:t>жиынтық</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Монтаждық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және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бекіту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элементтері</a:t>
            </a:r>
            <a:r>
              <a:rPr lang="ru-RU" sz="1800" dirty="0">
                <a:latin typeface="Times New Roman" pitchFamily="18" charset="0"/>
                <a:cs typeface="Times New Roman" pitchFamily="18" charset="0"/>
              </a:rPr>
              <a:t> — </a:t>
            </a:r>
            <a:r>
              <a:rPr lang="ru-RU" sz="1800" dirty="0" err="1">
                <a:latin typeface="Times New Roman" pitchFamily="18" charset="0"/>
                <a:cs typeface="Times New Roman" pitchFamily="18" charset="0"/>
              </a:rPr>
              <a:t>толық</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жиынтық</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Жеткізу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және</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монтаждау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қызметі</a:t>
            </a:r>
            <a:r>
              <a:rPr lang="ru-RU" sz="1800" dirty="0">
                <a:latin typeface="Times New Roman" pitchFamily="18" charset="0"/>
                <a:cs typeface="Times New Roman" pitchFamily="18" charset="0"/>
              </a:rPr>
              <a:t> — 1 </a:t>
            </a:r>
            <a:r>
              <a:rPr lang="ru-RU" sz="1800" dirty="0" err="1">
                <a:latin typeface="Times New Roman" pitchFamily="18" charset="0"/>
                <a:cs typeface="Times New Roman" pitchFamily="18" charset="0"/>
              </a:rPr>
              <a:t>қызмет</a:t>
            </a:r>
            <a:r>
              <a:rPr lang="ru-RU" sz="1800" dirty="0">
                <a:latin typeface="Times New Roman" pitchFamily="18" charset="0"/>
                <a:cs typeface="Times New Roman" pitchFamily="18" charset="0"/>
              </a:rPr>
              <a:t>.</a:t>
            </a:r>
            <a:br>
              <a:rPr lang="ru-RU" sz="1800" dirty="0">
                <a:latin typeface="Times New Roman" pitchFamily="18" charset="0"/>
                <a:cs typeface="Times New Roman" pitchFamily="18" charset="0"/>
              </a:rPr>
            </a:br>
            <a:r>
              <a:rPr lang="ru-RU" sz="1800" dirty="0" err="1">
                <a:latin typeface="Times New Roman" pitchFamily="18" charset="0"/>
                <a:cs typeface="Times New Roman" pitchFamily="18" charset="0"/>
              </a:rPr>
              <a:t>Ескерту</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мемлекеттік</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рәміздердің</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бейнесі</a:t>
            </a:r>
            <a:r>
              <a:rPr lang="ru-RU" sz="1800" dirty="0">
                <a:latin typeface="Times New Roman" pitchFamily="18" charset="0"/>
                <a:cs typeface="Times New Roman" pitchFamily="18" charset="0"/>
              </a:rPr>
              <a:t> мен </a:t>
            </a:r>
            <a:r>
              <a:rPr lang="ru-RU" sz="1800" dirty="0" err="1">
                <a:latin typeface="Times New Roman" pitchFamily="18" charset="0"/>
                <a:cs typeface="Times New Roman" pitchFamily="18" charset="0"/>
              </a:rPr>
              <a:t>мәтіндері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қолданыстағы</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ресми</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талаптарға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сәйкес</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орындалып</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өндіріс</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басталғанға</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дейін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тапсырыс</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берушімен</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бекітілуі</a:t>
            </a:r>
            <a:r>
              <a:rPr lang="ru-RU" sz="1800" dirty="0">
                <a:latin typeface="Times New Roman" pitchFamily="18" charset="0"/>
                <a:cs typeface="Times New Roman" pitchFamily="18" charset="0"/>
              </a:rPr>
              <a:t> </a:t>
            </a:r>
            <a:r>
              <a:rPr lang="ru-RU" sz="1800" dirty="0" err="1">
                <a:latin typeface="Times New Roman" pitchFamily="18" charset="0"/>
                <a:cs typeface="Times New Roman" pitchFamily="18" charset="0"/>
              </a:rPr>
              <a:t>тиіс</a:t>
            </a:r>
            <a:r>
              <a:rPr lang="ru-RU" sz="1800" dirty="0">
                <a:latin typeface="Times New Roman" pitchFamily="18" charset="0"/>
                <a:cs typeface="Times New Roman" pitchFamily="18" charset="0"/>
              </a:rPr>
              <a:t>. </a:t>
            </a:r>
          </a:p>
        </p:txBody>
      </p:sp>
    </p:spTree>
    <p:extLst>
      <p:ext uri="{BB962C8B-B14F-4D97-AF65-F5344CB8AC3E}">
        <p14:creationId xmlns:p14="http://schemas.microsoft.com/office/powerpoint/2010/main" val="9666269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384</TotalTime>
  <Words>962</Words>
  <Application>Microsoft Office PowerPoint</Application>
  <PresentationFormat>Экран (4:3)</PresentationFormat>
  <Paragraphs>8</Paragraphs>
  <Slides>6</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6</vt:i4>
      </vt:variant>
    </vt:vector>
  </HeadingPairs>
  <TitlesOfParts>
    <vt:vector size="10" baseType="lpstr">
      <vt:lpstr>Arial</vt:lpstr>
      <vt:lpstr>Calibri</vt:lpstr>
      <vt:lpstr>Times New Roman</vt:lpstr>
      <vt:lpstr>Тема Office</vt:lpstr>
      <vt:lpstr>Презентация PowerPoint</vt:lpstr>
      <vt:lpstr>2. Ұсынылатын жалпы өлшемдері Ұзындығы: 400 мм Биіктігі: 300 мм Тереңдігі: 450–500 мм Төменгі тұғырының биіктігі: 180–200 мм Жоғарғы маңдайшаның биіктігі: 250–300 мм Орталық бөлімнің ені: шамамен 900 мм Екі бүйірлік ақпараттық бөлімнің ені: әрқайсысы шамамен 750 мм Ту орналастыратын бөліктің ені: кемінде 350 мм Өлшемдер тапсырыс берушінің үй-жайына жүргізілген нақты өлшеу нәтижесі бойынша нақтыланады. 3. Құрылымы Стенд келесі бөліктерден тұрады: Ою-өрнекпен безендірілген төменгі тұғыр. Мемлекеттік рәміздердің атауы жазылған жоғарғы маңдайша. Мемлекеттік Туға арналған орын. Мемлекеттік Елтаңба орналасатын орталық панель. Қазақстан Республикасының Мемлекеттік Туы туралы ақпараттық панель. Қазақстан Республикасының Мемлекеттік Елтаңбасы туралы ақпараттық панель. Қазақстан Республикасының Мемлекеттік Гимні орналасатын ақпараттық панель. Төрт сәндік тік бағана. Конституцияны немесе ақпараттық кітапты орналастыруға арналған орталық тұғыр. Жасырын электр сымдары және жарықтандыру жүйесі. Конструкция модульдік түрде дайындалып, орнатылатын жерде құрастырылуы тиіс. </vt:lpstr>
      <vt:lpstr>4. Негізгі материалдары Негізгі қаңқасы: қалыңдығы кемінде 16 мм ЛДСП немесе МДФ. Көрінетін қасбет бөлшектері: қалыңдығы 16–18 мм МДФ. Панельдердің артқы қабырғасы: қалыңдығы кемінде 8 мм МДФ. Маңдайша мен сәндік элементтер: фрезерленген МДФ. Жиектері: қалыңдығы 1–2 мм соққыға төзімді ПВХ жиек. Бекіткіштері: жасырын жиһаздық бекіткіштер. Еденмен жанасатын бөліктері: реттелетін тіректер немесе қорғаныш төсемдер. Елтаңба: көлемді, сапалы полимерден немесе металдан жасалған, алтын түсті жабындысы бар. Қазақтың ұлттық ою-өрнектері: көлемді фрезерлеу, аппликация немесе жоғары сапалы баспа әдісімен орындалады. 5. Түстік шешімі Негізгі түсі: қою көк. Ақпараттық панельдер: көгілдір немесе көк градиент. Ою-өрнектер, жазулар және сәндік элементтер: алтын түсті. Түстер Қазақстан Республикасының мемлекеттік рәміздерінің ресми түстеріне барынша сәйкес болуы қажет. Бояу немесе жабын ультракүлгін сәулеге, ылғалды тазалауға және түсінің оңуына төзімді болуы тиіс. 6. Ақпараттық панельдер Ақпараттық мәтіндер қазақ тілінде орналастырылады. Мәтіндер мен рәміздердің бейнелері жоғары ажыратымдылықтағы ультракүлгін баспа немесе түрлі түсті аппликация әдісімен түсіріледі. Баспа материалы: ПВХ пластик, акрил немесе композиттік панель. Панель беті күңгірт болуы және жарық шағылыстырмауы тиіс. Барлық мәтіндер орфографиялық тексеруден өткізіліп, тапсырыс берушімен алдын ала келісіледі. Мемлекеттік рәміздердің бейнесін өзгертуге, бұрмалауға немесе пропорцияларын сақтамауға жол берілмейді. </vt:lpstr>
      <vt:lpstr>7. Жоғарғы маңдайша Жоғарғы маңдайшада: «ҚАЗАҚСТАН РЕСПУБЛИКАСЫНЫҢ МЕМЛЕКЕТТІК РӘМІЗДЕРІ» деген жазу орналастырылады. Жазу көлемді алтын түсті әріптерден немесе жарық өткізетін акрил әріптерден жасалады. Әріптердің биіктігі кемінде 70–100 мм болуы ұсынылады. 8. Жарықтандыру Жоғарғы бөлігінде жасырын LED жарықтандыру қарастырылады. Жарық түсі: бейтарап ақ, 4000–4500 K. Елтаңба мен ақпараттық панельдер біркелкі жарықтандырылуы тиіс. Қуат көзі жасырын әрі қызмет көрсетуге қолжетімді жерде орналасады. Электр сымдары кабельдік арнамен қорғалады. Қосу және өшіру тетігі стендтің бүйірінде немесе тапсырыс беруші көрсеткен жерде орналасады. Электр жабдықтары 220 В желісіне есептеледі. 9. Мемлекеттік Туға арналған жабдық Қазақстан Республикасының Мемлекеттік Туы — 1 дана. Ұсынылатын өлшемі: 1000 × 2000 мм. Ту матасы: тығыз атлас, габардин немесе екі қабатты ту матасы. Тұғыры: металл, алтын немесе қола түсті. Сабының биіктігі: шамамен 2200–2500 мм. Ұшар басында ұлттық ою немесе стандартты найза тәрізді сәндік элемент қарастырылады. </vt:lpstr>
      <vt:lpstr>10. Орталық тұғыр Елтаңбаның төменгі жағында жеке тұғыр орналастырылады. Ұсынылатын өлшемі: 450 × 400 × 800 мм. Тұғырдың жоғарғы беті көлбеу болуы мүмкін. Конституцияны, кітапты немесе естелік бұйымды бекітіп орналастыру мүмкіндігі қарастырылады. Түсі стендтің негізгі түсімен үйлесуі тиіс. 11. Дайындау сапасына қойылатын талаптар Бөлшектердің бетінде сызат, жарық, желім ізі, ойық немесе басқа ақаулар болмауы тиіс. Барлық бұрыштар мен жиектер қауіпсіз өңделеді. Конструкция орнықты және аударылмайтын болуы қажет. Қажет болған жағдайда стенд қабырғаға жасырын анкерлік бекіткіштермен бекітіледі. Ою-өрнектер симметриялы және біркелкі орындалады. Панельдер арасындағы саңылаулар бірдей болуы тиіс. Дайын бұйым ылғалды тазалауға төзімді болуы қажет. 12. Жеткізу және монтаждау Орындаушы: Мекен-жайдың өлшемдерін нақтылауға; дизайн-макетті тапсырыс берушімен келісуге; стендті дайындауға; жеткізуге; Мекен -жайға кіргізуге; толық құрастыруға және бекітуге; электр жүйесін қосуға; монтаждан кейін жұмыс орнын тазалауға міндетті.</vt:lpstr>
      <vt:lpstr>13. Кепілдік Жиһаздық конструкцияға кепілдік мерзімі: кемінде 12 ай. Электр жабдықтары мен жарықтандыру жүйесіне кепілдік: кемінде 12 ай. Кепілдік кезеңінде өндірістік ақаулар орындаушының есебінен жойылады. 14. Жиынтықталуы Қызыл лентасы бар алтын түсті металл қоршаудың бағанасы 5 шт Негізгі жиһаздық стенд — 1 жиынтық. Көлемді Мемлекеттік Елтаңба — 1 дана. Қазақстан Республикасының Мемлекеттік Туы — 1 дана. Ту сабы және тұғыры — 1 жиынтық. Ақпараттық панельдер — 3 дана. Орталық тұғыр — 1 дана. LED жарықтандыру жүйесі — 1 жиынтық. Монтаждық және бекіту элементтері — толық жиынтық. Жеткізу және монтаждау қызметі — 1 қызмет. Ескерту: мемлекеттік рәміздердің бейнесі мен мәтіндері қолданыстағы ресми талаптарға сәйкес орындалып, өндіріс басталғанға дейін тапсырыс берушімен бекітілуі тиіс.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46 мектеп -2025</dc:creator>
  <cp:lastModifiedBy>Админ</cp:lastModifiedBy>
  <cp:revision>23</cp:revision>
  <dcterms:created xsi:type="dcterms:W3CDTF">2026-08-11T05:38:13Z</dcterms:created>
  <dcterms:modified xsi:type="dcterms:W3CDTF">2026-10-13T08:21:38Z</dcterms:modified>
</cp:coreProperties>
</file>